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567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62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81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148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614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556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9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686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90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472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402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C63F3-D0A5-42B3-9D30-6F8ACBF64014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02FF2-0F3B-4C9C-9579-11037B81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87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33" y="-273830"/>
            <a:ext cx="9292286" cy="7131830"/>
          </a:xfrm>
          <a:prstGeom prst="rect">
            <a:avLst/>
          </a:prstGeom>
        </p:spPr>
      </p:pic>
      <p:sp>
        <p:nvSpPr>
          <p:cNvPr id="7" name="Выноска-облако 6"/>
          <p:cNvSpPr/>
          <p:nvPr/>
        </p:nvSpPr>
        <p:spPr>
          <a:xfrm>
            <a:off x="3167336" y="1412776"/>
            <a:ext cx="5976664" cy="2585895"/>
          </a:xfrm>
          <a:prstGeom prst="cloudCallout">
            <a:avLst/>
          </a:prstGeom>
          <a:solidFill>
            <a:schemeClr val="accent1">
              <a:alpha val="1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2"/>
                </a:solidFill>
              </a:rPr>
              <a:t>Казка</a:t>
            </a:r>
            <a:r>
              <a:rPr lang="ru-RU" sz="3600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«Колобок»</a:t>
            </a:r>
            <a:endParaRPr lang="ru-RU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032" name="Picture 8" descr="https://encrypted-tbn0.gstatic.com/images?q=tbn:ANd9GcS0SOVD34CZDzDB5IKJuWuaPqlkDBj1IqyCZOLZfl1N-d6rkY3eS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" t="5602" r="5187" b="5370"/>
          <a:stretch/>
        </p:blipFill>
        <p:spPr bwMode="auto">
          <a:xfrm>
            <a:off x="323527" y="3284984"/>
            <a:ext cx="1842655" cy="196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62960" y="260648"/>
            <a:ext cx="84620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Алгоритм з розгалуженням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487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 descr="http://beautiful-all.narod.ru/Skazki/sk11/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207" y="116631"/>
            <a:ext cx="6216689" cy="466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Блок-схема: процесс 4"/>
          <p:cNvSpPr/>
          <p:nvPr/>
        </p:nvSpPr>
        <p:spPr>
          <a:xfrm>
            <a:off x="1566207" y="6021288"/>
            <a:ext cx="6012668" cy="72008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2800" i="1" dirty="0" smtClean="0">
                <a:solidFill>
                  <a:schemeClr val="tx2"/>
                </a:solidFill>
              </a:rPr>
              <a:t> </a:t>
            </a:r>
            <a:r>
              <a:rPr lang="ru-RU" sz="2800" i="1" dirty="0" err="1" smtClean="0">
                <a:solidFill>
                  <a:schemeClr val="tx2"/>
                </a:solidFill>
              </a:rPr>
              <a:t>замісити</a:t>
            </a:r>
            <a:r>
              <a:rPr lang="ru-RU" sz="2800" i="1" dirty="0" smtClean="0">
                <a:solidFill>
                  <a:schemeClr val="tx2"/>
                </a:solidFill>
              </a:rPr>
              <a:t>  </a:t>
            </a:r>
            <a:r>
              <a:rPr lang="ru-RU" sz="2800" i="1" dirty="0" err="1" smtClean="0">
                <a:solidFill>
                  <a:schemeClr val="tx2"/>
                </a:solidFill>
              </a:rPr>
              <a:t>тісто</a:t>
            </a:r>
            <a:r>
              <a:rPr lang="ru-RU" sz="2800" i="1" dirty="0" smtClean="0">
                <a:solidFill>
                  <a:schemeClr val="tx2"/>
                </a:solidFill>
              </a:rPr>
              <a:t> </a:t>
            </a:r>
            <a:r>
              <a:rPr lang="ru-RU" sz="2800" i="1" dirty="0">
                <a:solidFill>
                  <a:schemeClr val="tx2"/>
                </a:solidFill>
              </a:rPr>
              <a:t>і </a:t>
            </a:r>
            <a:r>
              <a:rPr lang="ru-RU" sz="2800" i="1" dirty="0" err="1" smtClean="0">
                <a:solidFill>
                  <a:schemeClr val="tx2"/>
                </a:solidFill>
              </a:rPr>
              <a:t>спекти</a:t>
            </a:r>
            <a:r>
              <a:rPr lang="ru-RU" sz="2800" i="1" dirty="0" smtClean="0">
                <a:solidFill>
                  <a:schemeClr val="tx2"/>
                </a:solidFill>
              </a:rPr>
              <a:t> </a:t>
            </a:r>
            <a:r>
              <a:rPr lang="ru-RU" sz="2800" i="1" dirty="0">
                <a:solidFill>
                  <a:schemeClr val="tx2"/>
                </a:solidFill>
              </a:rPr>
              <a:t>колобок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203848" y="5085184"/>
            <a:ext cx="2808312" cy="720080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2">
                    <a:lumMod val="75000"/>
                  </a:schemeClr>
                </a:solidFill>
              </a:rPr>
              <a:t>початок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481990" y="5805264"/>
            <a:ext cx="180020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08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494" y="0"/>
            <a:ext cx="9190494" cy="6984776"/>
          </a:xfrm>
          <a:prstGeom prst="rect">
            <a:avLst/>
          </a:prstGeom>
        </p:spPr>
      </p:pic>
      <p:pic>
        <p:nvPicPr>
          <p:cNvPr id="3074" name="Picture 2" descr="http://beautiful-all.narod.ru/Skazki/sk11/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" y="438327"/>
            <a:ext cx="4344490" cy="3258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776957" y="114177"/>
            <a:ext cx="3453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  <a:r>
              <a:rPr lang="ru-RU" dirty="0">
                <a:solidFill>
                  <a:schemeClr val="bg1"/>
                </a:solidFill>
              </a:rPr>
              <a:t>— Колобок, колобок, я тебе </a:t>
            </a:r>
            <a:r>
              <a:rPr lang="ru-RU" dirty="0" err="1">
                <a:solidFill>
                  <a:schemeClr val="bg1"/>
                </a:solidFill>
              </a:rPr>
              <a:t>з'їм</a:t>
            </a:r>
            <a:r>
              <a:rPr lang="ru-RU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36378" y="48350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— Не </a:t>
            </a:r>
            <a:r>
              <a:rPr lang="ru-RU" dirty="0" err="1">
                <a:solidFill>
                  <a:schemeClr val="bg1"/>
                </a:solidFill>
              </a:rPr>
              <a:t>їж</a:t>
            </a:r>
            <a:r>
              <a:rPr lang="ru-RU" dirty="0">
                <a:solidFill>
                  <a:schemeClr val="bg1"/>
                </a:solidFill>
              </a:rPr>
              <a:t> мене, зайчику, я </a:t>
            </a:r>
            <a:r>
              <a:rPr lang="ru-RU" dirty="0" err="1">
                <a:solidFill>
                  <a:schemeClr val="bg1"/>
                </a:solidFill>
              </a:rPr>
              <a:t>тобі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пісеньку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заспіваю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" name="Блок-схема: решение 11"/>
          <p:cNvSpPr/>
          <p:nvPr/>
        </p:nvSpPr>
        <p:spPr>
          <a:xfrm>
            <a:off x="4180435" y="3607036"/>
            <a:ext cx="3286639" cy="1348038"/>
          </a:xfrm>
          <a:prstGeom prst="flowChartDecisio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2"/>
                </a:solidFill>
              </a:rPr>
              <a:t>Засп</a:t>
            </a:r>
            <a:r>
              <a:rPr lang="uk-UA" dirty="0" err="1" smtClean="0">
                <a:solidFill>
                  <a:schemeClr val="tx2"/>
                </a:solidFill>
              </a:rPr>
              <a:t>іває</a:t>
            </a:r>
            <a:r>
              <a:rPr lang="uk-UA" dirty="0" smtClean="0">
                <a:solidFill>
                  <a:schemeClr val="tx2"/>
                </a:solidFill>
              </a:rPr>
              <a:t> пісеньку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с одним скругленным углом 12"/>
          <p:cNvSpPr/>
          <p:nvPr/>
        </p:nvSpPr>
        <p:spPr>
          <a:xfrm>
            <a:off x="2307022" y="5157192"/>
            <a:ext cx="2627784" cy="792088"/>
          </a:xfrm>
          <a:prstGeom prst="round1Rect">
            <a:avLst>
              <a:gd name="adj" fmla="val 5788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2"/>
                </a:solidFill>
              </a:rPr>
              <a:t>Зайчик не з</a:t>
            </a:r>
            <a:r>
              <a:rPr lang="el-GR" dirty="0" smtClean="0">
                <a:solidFill>
                  <a:schemeClr val="tx2"/>
                </a:solidFill>
              </a:rPr>
              <a:t>᾽</a:t>
            </a:r>
            <a:r>
              <a:rPr lang="uk-UA" dirty="0" smtClean="0">
                <a:solidFill>
                  <a:schemeClr val="tx2"/>
                </a:solidFill>
              </a:rPr>
              <a:t>їсть</a:t>
            </a:r>
            <a:r>
              <a:rPr lang="uk-UA" dirty="0">
                <a:solidFill>
                  <a:schemeClr val="tx2"/>
                </a:solidFill>
              </a:rPr>
              <a:t> </a:t>
            </a:r>
            <a:endParaRPr lang="ru-RU" dirty="0"/>
          </a:p>
        </p:txBody>
      </p:sp>
      <p:sp>
        <p:nvSpPr>
          <p:cNvPr id="15" name="Прямоугольник с одним скругленным углом 14"/>
          <p:cNvSpPr/>
          <p:nvPr/>
        </p:nvSpPr>
        <p:spPr>
          <a:xfrm>
            <a:off x="6516216" y="5157192"/>
            <a:ext cx="2627784" cy="792088"/>
          </a:xfrm>
          <a:prstGeom prst="round1Rect">
            <a:avLst>
              <a:gd name="adj" fmla="val 5788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2"/>
                </a:solidFill>
              </a:rPr>
              <a:t>Зайчик з</a:t>
            </a:r>
            <a:r>
              <a:rPr lang="el-GR" dirty="0" smtClean="0">
                <a:solidFill>
                  <a:schemeClr val="tx2"/>
                </a:solidFill>
              </a:rPr>
              <a:t>᾽</a:t>
            </a:r>
            <a:r>
              <a:rPr lang="uk-UA" dirty="0" smtClean="0">
                <a:solidFill>
                  <a:schemeClr val="tx2"/>
                </a:solidFill>
              </a:rPr>
              <a:t>їсть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7467074" y="4260425"/>
            <a:ext cx="515123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983909" y="4296659"/>
            <a:ext cx="0" cy="8605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12" idx="1"/>
          </p:cNvCxnSpPr>
          <p:nvPr/>
        </p:nvCxnSpPr>
        <p:spPr>
          <a:xfrm flipH="1">
            <a:off x="3517701" y="4281055"/>
            <a:ext cx="662734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570504" y="4318056"/>
            <a:ext cx="0" cy="8391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87834" y="3696696"/>
            <a:ext cx="679994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так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06717" y="3607036"/>
            <a:ext cx="510076" cy="58477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ні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Прямоугольник с одним скругленным углом 16"/>
          <p:cNvSpPr/>
          <p:nvPr/>
        </p:nvSpPr>
        <p:spPr>
          <a:xfrm>
            <a:off x="4509862" y="2204864"/>
            <a:ext cx="2627784" cy="891480"/>
          </a:xfrm>
          <a:prstGeom prst="round1Rect">
            <a:avLst>
              <a:gd name="adj" fmla="val 5788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2"/>
                </a:solidFill>
              </a:rPr>
              <a:t>Зустріти Зайчика </a:t>
            </a:r>
            <a:endParaRPr lang="ru-RU" dirty="0"/>
          </a:p>
        </p:txBody>
      </p:sp>
      <p:cxnSp>
        <p:nvCxnSpPr>
          <p:cNvPr id="6" name="Прямая со стрелкой 5"/>
          <p:cNvCxnSpPr>
            <a:endCxn id="12" idx="0"/>
          </p:cNvCxnSpPr>
          <p:nvPr/>
        </p:nvCxnSpPr>
        <p:spPr>
          <a:xfrm>
            <a:off x="5823754" y="3096344"/>
            <a:ext cx="1" cy="510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Блок-схема: процесс 18"/>
          <p:cNvSpPr/>
          <p:nvPr/>
        </p:nvSpPr>
        <p:spPr>
          <a:xfrm>
            <a:off x="4509862" y="6326088"/>
            <a:ext cx="2376264" cy="504056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Піти далі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>
            <a:stCxn id="13" idx="2"/>
          </p:cNvCxnSpPr>
          <p:nvPr/>
        </p:nvCxnSpPr>
        <p:spPr>
          <a:xfrm>
            <a:off x="3620914" y="5949280"/>
            <a:ext cx="0" cy="62883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19" idx="1"/>
          </p:cNvCxnSpPr>
          <p:nvPr/>
        </p:nvCxnSpPr>
        <p:spPr>
          <a:xfrm>
            <a:off x="3620914" y="6578116"/>
            <a:ext cx="88894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11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3" grpId="0" animBg="1"/>
      <p:bldP spid="24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963" y="0"/>
            <a:ext cx="9684918" cy="6858000"/>
          </a:xfrm>
          <a:prstGeom prst="rect">
            <a:avLst/>
          </a:prstGeom>
        </p:spPr>
      </p:pic>
      <p:pic>
        <p:nvPicPr>
          <p:cNvPr id="4098" name="Picture 2" descr="http://beautiful-all.narod.ru/Skazki/sk11/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354" y="20782"/>
            <a:ext cx="5672577" cy="42544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решение 8"/>
          <p:cNvSpPr/>
          <p:nvPr/>
        </p:nvSpPr>
        <p:spPr>
          <a:xfrm>
            <a:off x="2460628" y="3678141"/>
            <a:ext cx="3286639" cy="1348038"/>
          </a:xfrm>
          <a:prstGeom prst="flowChartDecisio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2"/>
                </a:solidFill>
              </a:rPr>
              <a:t>Засп</a:t>
            </a:r>
            <a:r>
              <a:rPr lang="uk-UA" dirty="0" err="1" smtClean="0">
                <a:solidFill>
                  <a:schemeClr val="tx2"/>
                </a:solidFill>
              </a:rPr>
              <a:t>іває</a:t>
            </a:r>
            <a:r>
              <a:rPr lang="uk-UA" dirty="0" smtClean="0">
                <a:solidFill>
                  <a:schemeClr val="tx2"/>
                </a:solidFill>
              </a:rPr>
              <a:t> пісеньку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1826185" y="4352160"/>
            <a:ext cx="662734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5775558" y="4364388"/>
            <a:ext cx="662734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endCxn id="14" idx="0"/>
          </p:cNvCxnSpPr>
          <p:nvPr/>
        </p:nvCxnSpPr>
        <p:spPr>
          <a:xfrm>
            <a:off x="1859905" y="4352160"/>
            <a:ext cx="35711" cy="8050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438292" y="4352160"/>
            <a:ext cx="0" cy="805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с одним скругленным углом 13"/>
          <p:cNvSpPr/>
          <p:nvPr/>
        </p:nvSpPr>
        <p:spPr>
          <a:xfrm>
            <a:off x="581724" y="5157191"/>
            <a:ext cx="2627784" cy="760467"/>
          </a:xfrm>
          <a:prstGeom prst="round1Rect">
            <a:avLst>
              <a:gd name="adj" fmla="val 4234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2"/>
                </a:solidFill>
              </a:rPr>
              <a:t>Вовк не з</a:t>
            </a:r>
            <a:r>
              <a:rPr lang="el-GR" dirty="0" smtClean="0">
                <a:solidFill>
                  <a:schemeClr val="tx2"/>
                </a:solidFill>
              </a:rPr>
              <a:t>᾽</a:t>
            </a:r>
            <a:r>
              <a:rPr lang="uk-UA" dirty="0" smtClean="0">
                <a:solidFill>
                  <a:schemeClr val="tx2"/>
                </a:solidFill>
              </a:rPr>
              <a:t>їсть</a:t>
            </a:r>
            <a:r>
              <a:rPr lang="uk-UA" dirty="0">
                <a:solidFill>
                  <a:schemeClr val="tx2"/>
                </a:solidFill>
              </a:rPr>
              <a:t> </a:t>
            </a:r>
            <a:endParaRPr lang="ru-RU" dirty="0"/>
          </a:p>
        </p:txBody>
      </p:sp>
      <p:sp>
        <p:nvSpPr>
          <p:cNvPr id="15" name="Прямоугольник с одним скругленным углом 14"/>
          <p:cNvSpPr/>
          <p:nvPr/>
        </p:nvSpPr>
        <p:spPr>
          <a:xfrm>
            <a:off x="5099950" y="5157192"/>
            <a:ext cx="2627784" cy="760467"/>
          </a:xfrm>
          <a:prstGeom prst="round1Rect">
            <a:avLst>
              <a:gd name="adj" fmla="val 5788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2"/>
                </a:solidFill>
              </a:rPr>
              <a:t>Вовк  з</a:t>
            </a:r>
            <a:r>
              <a:rPr lang="el-GR" dirty="0" smtClean="0">
                <a:solidFill>
                  <a:schemeClr val="tx2"/>
                </a:solidFill>
              </a:rPr>
              <a:t>᾽</a:t>
            </a:r>
            <a:r>
              <a:rPr lang="uk-UA" dirty="0" smtClean="0">
                <a:solidFill>
                  <a:schemeClr val="tx2"/>
                </a:solidFill>
              </a:rPr>
              <a:t>їсть</a:t>
            </a:r>
            <a:r>
              <a:rPr lang="uk-UA" dirty="0">
                <a:solidFill>
                  <a:schemeClr val="tx2"/>
                </a:solidFill>
              </a:rPr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652120" y="188640"/>
            <a:ext cx="3400739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— Колобок, колобок, я тебе </a:t>
            </a:r>
            <a:r>
              <a:rPr lang="ru-RU" dirty="0" err="1">
                <a:solidFill>
                  <a:schemeClr val="bg1"/>
                </a:solidFill>
              </a:rPr>
              <a:t>з'їм</a:t>
            </a:r>
            <a:r>
              <a:rPr lang="ru-RU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52120" y="764705"/>
            <a:ext cx="349188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— Не </a:t>
            </a:r>
            <a:r>
              <a:rPr lang="ru-RU" dirty="0" err="1">
                <a:solidFill>
                  <a:schemeClr val="bg1"/>
                </a:solidFill>
              </a:rPr>
              <a:t>їж</a:t>
            </a:r>
            <a:r>
              <a:rPr lang="ru-RU" dirty="0">
                <a:solidFill>
                  <a:schemeClr val="bg1"/>
                </a:solidFill>
              </a:rPr>
              <a:t> мене, </a:t>
            </a:r>
            <a:r>
              <a:rPr lang="ru-RU" dirty="0" err="1" smtClean="0">
                <a:solidFill>
                  <a:schemeClr val="bg1"/>
                </a:solidFill>
              </a:rPr>
              <a:t>вовчику</a:t>
            </a:r>
            <a:r>
              <a:rPr lang="ru-RU" dirty="0">
                <a:solidFill>
                  <a:schemeClr val="bg1"/>
                </a:solidFill>
              </a:rPr>
              <a:t>, я </a:t>
            </a:r>
            <a:r>
              <a:rPr lang="ru-RU" dirty="0" err="1">
                <a:solidFill>
                  <a:schemeClr val="bg1"/>
                </a:solidFill>
              </a:rPr>
              <a:t>тобі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пісеньку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заспіваю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895616" y="3727057"/>
            <a:ext cx="679994" cy="52322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</a:rPr>
              <a:t>так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80605" y="3727057"/>
            <a:ext cx="510076" cy="58477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ні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2915816" y="6273316"/>
            <a:ext cx="2376264" cy="504056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Піти далі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5" name="Прямая соединительная линия 24"/>
          <p:cNvCxnSpPr>
            <a:stCxn id="14" idx="2"/>
          </p:cNvCxnSpPr>
          <p:nvPr/>
        </p:nvCxnSpPr>
        <p:spPr>
          <a:xfrm>
            <a:off x="1895616" y="5917658"/>
            <a:ext cx="0" cy="60768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8" idx="1"/>
          </p:cNvCxnSpPr>
          <p:nvPr/>
        </p:nvCxnSpPr>
        <p:spPr>
          <a:xfrm>
            <a:off x="1895616" y="6525344"/>
            <a:ext cx="1020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05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24" y="-5261"/>
            <a:ext cx="9144000" cy="7142624"/>
          </a:xfrm>
          <a:prstGeom prst="rect">
            <a:avLst/>
          </a:prstGeom>
        </p:spPr>
      </p:pic>
      <p:sp>
        <p:nvSpPr>
          <p:cNvPr id="4" name="Прямоугольник с одним скругленным углом 3"/>
          <p:cNvSpPr/>
          <p:nvPr/>
        </p:nvSpPr>
        <p:spPr>
          <a:xfrm>
            <a:off x="512293" y="5376177"/>
            <a:ext cx="2627784" cy="717119"/>
          </a:xfrm>
          <a:prstGeom prst="round1Rect">
            <a:avLst>
              <a:gd name="adj" fmla="val 1211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2"/>
                </a:solidFill>
              </a:rPr>
              <a:t>Ведмідь не з</a:t>
            </a:r>
            <a:r>
              <a:rPr lang="el-GR" dirty="0" smtClean="0">
                <a:solidFill>
                  <a:schemeClr val="tx2"/>
                </a:solidFill>
              </a:rPr>
              <a:t>᾽</a:t>
            </a:r>
            <a:r>
              <a:rPr lang="uk-UA" dirty="0" smtClean="0">
                <a:solidFill>
                  <a:schemeClr val="tx2"/>
                </a:solidFill>
              </a:rPr>
              <a:t>їсть</a:t>
            </a:r>
            <a:r>
              <a:rPr lang="uk-UA" dirty="0">
                <a:solidFill>
                  <a:schemeClr val="tx2"/>
                </a:solidFill>
              </a:rPr>
              <a:t> </a:t>
            </a:r>
            <a:endParaRPr lang="ru-RU" dirty="0"/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>
            <a:off x="5081385" y="5376177"/>
            <a:ext cx="2627784" cy="717119"/>
          </a:xfrm>
          <a:prstGeom prst="round1Rect">
            <a:avLst>
              <a:gd name="adj" fmla="val 3143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2"/>
                </a:solidFill>
              </a:rPr>
              <a:t>Ведмідь  з</a:t>
            </a:r>
            <a:r>
              <a:rPr lang="el-GR" dirty="0" smtClean="0">
                <a:solidFill>
                  <a:schemeClr val="tx2"/>
                </a:solidFill>
              </a:rPr>
              <a:t>᾽</a:t>
            </a:r>
            <a:r>
              <a:rPr lang="uk-UA" dirty="0" smtClean="0">
                <a:solidFill>
                  <a:schemeClr val="tx2"/>
                </a:solidFill>
              </a:rPr>
              <a:t>їсть</a:t>
            </a:r>
            <a:r>
              <a:rPr lang="uk-UA" dirty="0">
                <a:solidFill>
                  <a:schemeClr val="tx2"/>
                </a:solidFill>
              </a:rPr>
              <a:t> </a:t>
            </a:r>
            <a:endParaRPr lang="ru-RU" dirty="0"/>
          </a:p>
        </p:txBody>
      </p:sp>
      <p:pic>
        <p:nvPicPr>
          <p:cNvPr id="5122" name="Picture 2" descr="http://beautiful-all.narod.ru/Skazki/sk11/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4709935" cy="3532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Блок-схема: решение 7"/>
          <p:cNvSpPr/>
          <p:nvPr/>
        </p:nvSpPr>
        <p:spPr>
          <a:xfrm>
            <a:off x="2488919" y="4028139"/>
            <a:ext cx="3286639" cy="1348038"/>
          </a:xfrm>
          <a:prstGeom prst="flowChartDecisio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2"/>
                </a:solidFill>
              </a:rPr>
              <a:t>Засп</a:t>
            </a:r>
            <a:r>
              <a:rPr lang="uk-UA" dirty="0" err="1" smtClean="0">
                <a:solidFill>
                  <a:schemeClr val="tx2"/>
                </a:solidFill>
              </a:rPr>
              <a:t>іває</a:t>
            </a:r>
            <a:r>
              <a:rPr lang="uk-UA" dirty="0" smtClean="0">
                <a:solidFill>
                  <a:schemeClr val="tx2"/>
                </a:solidFill>
              </a:rPr>
              <a:t> пісеньку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1826185" y="4702158"/>
            <a:ext cx="662734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5752937" y="4702158"/>
            <a:ext cx="662734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823570" y="4696357"/>
            <a:ext cx="2615" cy="6798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415671" y="4696357"/>
            <a:ext cx="0" cy="6798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5004049" y="476672"/>
            <a:ext cx="349847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— Колобок, колобок, я тебе </a:t>
            </a:r>
            <a:r>
              <a:rPr lang="ru-RU" dirty="0" err="1">
                <a:solidFill>
                  <a:schemeClr val="bg1"/>
                </a:solidFill>
              </a:rPr>
              <a:t>з'їм</a:t>
            </a:r>
            <a:r>
              <a:rPr lang="ru-RU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04048" y="1268761"/>
            <a:ext cx="3600400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— Не </a:t>
            </a:r>
            <a:r>
              <a:rPr lang="ru-RU" dirty="0" err="1">
                <a:solidFill>
                  <a:schemeClr val="bg1"/>
                </a:solidFill>
              </a:rPr>
              <a:t>їж</a:t>
            </a:r>
            <a:r>
              <a:rPr lang="ru-RU" dirty="0">
                <a:solidFill>
                  <a:schemeClr val="bg1"/>
                </a:solidFill>
              </a:rPr>
              <a:t> мене, </a:t>
            </a:r>
            <a:r>
              <a:rPr lang="ru-RU" dirty="0" err="1" smtClean="0">
                <a:solidFill>
                  <a:schemeClr val="bg1"/>
                </a:solidFill>
              </a:rPr>
              <a:t>ведмедику</a:t>
            </a:r>
            <a:r>
              <a:rPr lang="ru-RU" dirty="0">
                <a:solidFill>
                  <a:schemeClr val="bg1"/>
                </a:solidFill>
              </a:rPr>
              <a:t>, я </a:t>
            </a:r>
            <a:r>
              <a:rPr lang="ru-RU" dirty="0" err="1">
                <a:solidFill>
                  <a:schemeClr val="bg1"/>
                </a:solidFill>
              </a:rPr>
              <a:t>тобі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пісеньку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заспіваю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914941" y="4090550"/>
            <a:ext cx="679994" cy="52322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</a:rPr>
              <a:t>так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80605" y="3988667"/>
            <a:ext cx="510076" cy="58477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ні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2915816" y="6525344"/>
            <a:ext cx="2376264" cy="504056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Піти далі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1" name="Прямая соединительная линия 20"/>
          <p:cNvCxnSpPr>
            <a:stCxn id="4" idx="2"/>
          </p:cNvCxnSpPr>
          <p:nvPr/>
        </p:nvCxnSpPr>
        <p:spPr>
          <a:xfrm>
            <a:off x="1826185" y="6093296"/>
            <a:ext cx="0" cy="6840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19" idx="1"/>
          </p:cNvCxnSpPr>
          <p:nvPr/>
        </p:nvCxnSpPr>
        <p:spPr>
          <a:xfrm>
            <a:off x="1826185" y="6777372"/>
            <a:ext cx="108963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40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720"/>
            <a:ext cx="9144000" cy="6949440"/>
          </a:xfrm>
          <a:prstGeom prst="rect">
            <a:avLst/>
          </a:prstGeom>
        </p:spPr>
      </p:pic>
      <p:pic>
        <p:nvPicPr>
          <p:cNvPr id="6146" name="Picture 2" descr="http://beautiful-all.narod.ru/Skazki/sk11/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2893"/>
            <a:ext cx="4176464" cy="3132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46163" y="2075874"/>
            <a:ext cx="3489802" cy="13849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Колобок </a:t>
            </a:r>
            <a:r>
              <a:rPr lang="ru-RU" sz="2800" dirty="0" err="1">
                <a:solidFill>
                  <a:schemeClr val="bg1"/>
                </a:solidFill>
              </a:rPr>
              <a:t>скочив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їй</a:t>
            </a:r>
            <a:r>
              <a:rPr lang="ru-RU" sz="2800" dirty="0">
                <a:solidFill>
                  <a:schemeClr val="bg1"/>
                </a:solidFill>
              </a:rPr>
              <a:t> на </a:t>
            </a:r>
            <a:r>
              <a:rPr lang="ru-RU" sz="2800" dirty="0" err="1">
                <a:solidFill>
                  <a:schemeClr val="bg1"/>
                </a:solidFill>
              </a:rPr>
              <a:t>язик</a:t>
            </a:r>
            <a:r>
              <a:rPr lang="ru-RU" sz="2800" dirty="0">
                <a:solidFill>
                  <a:schemeClr val="bg1"/>
                </a:solidFill>
              </a:rPr>
              <a:t> та й почав </a:t>
            </a:r>
            <a:r>
              <a:rPr lang="ru-RU" sz="2800" dirty="0" err="1">
                <a:solidFill>
                  <a:schemeClr val="bg1"/>
                </a:solidFill>
              </a:rPr>
              <a:t>співати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368296" y="6095073"/>
            <a:ext cx="2664296" cy="80864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uk-UA" sz="2400" b="1" dirty="0" smtClean="0">
                <a:solidFill>
                  <a:schemeClr val="tx2"/>
                </a:solidFill>
              </a:rPr>
              <a:t>      кінець</a:t>
            </a:r>
            <a:endParaRPr lang="ru-RU" sz="2400" b="1" dirty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</a:rPr>
              <a:t> 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46163" y="331813"/>
            <a:ext cx="3400739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— Колобок, колобок, я тебе </a:t>
            </a:r>
            <a:r>
              <a:rPr lang="ru-RU" dirty="0" err="1">
                <a:solidFill>
                  <a:schemeClr val="bg1"/>
                </a:solidFill>
              </a:rPr>
              <a:t>з'їм</a:t>
            </a:r>
            <a:r>
              <a:rPr lang="ru-RU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46162" y="1052737"/>
            <a:ext cx="3400739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— Не </a:t>
            </a:r>
            <a:r>
              <a:rPr lang="ru-RU" dirty="0" err="1">
                <a:solidFill>
                  <a:schemeClr val="bg1"/>
                </a:solidFill>
              </a:rPr>
              <a:t>їж</a:t>
            </a:r>
            <a:r>
              <a:rPr lang="ru-RU" dirty="0">
                <a:solidFill>
                  <a:schemeClr val="bg1"/>
                </a:solidFill>
              </a:rPr>
              <a:t> мене, </a:t>
            </a:r>
            <a:r>
              <a:rPr lang="ru-RU" dirty="0" err="1" smtClean="0">
                <a:solidFill>
                  <a:schemeClr val="bg1"/>
                </a:solidFill>
              </a:rPr>
              <a:t>лисичко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>
                <a:solidFill>
                  <a:schemeClr val="bg1"/>
                </a:solidFill>
              </a:rPr>
              <a:t>я </a:t>
            </a:r>
            <a:r>
              <a:rPr lang="ru-RU" dirty="0" err="1">
                <a:solidFill>
                  <a:schemeClr val="bg1"/>
                </a:solidFill>
              </a:rPr>
              <a:t>тобі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пісеньку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заспіваю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" name="Блок-схема: процесс 1"/>
          <p:cNvSpPr/>
          <p:nvPr/>
        </p:nvSpPr>
        <p:spPr>
          <a:xfrm>
            <a:off x="950308" y="3095730"/>
            <a:ext cx="3458707" cy="730277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2">
                    <a:lumMod val="75000"/>
                  </a:schemeClr>
                </a:solidFill>
              </a:rPr>
              <a:t>Зустріти лисичку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9" name="Прямая со стрелкой 8"/>
          <p:cNvCxnSpPr>
            <a:stCxn id="2" idx="2"/>
          </p:cNvCxnSpPr>
          <p:nvPr/>
        </p:nvCxnSpPr>
        <p:spPr>
          <a:xfrm flipH="1">
            <a:off x="2679661" y="3826007"/>
            <a:ext cx="1" cy="2716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Блок-схема: процесс 9"/>
          <p:cNvSpPr/>
          <p:nvPr/>
        </p:nvSpPr>
        <p:spPr>
          <a:xfrm>
            <a:off x="950308" y="4102765"/>
            <a:ext cx="3458707" cy="711696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2">
                    <a:lumMod val="75000"/>
                  </a:schemeClr>
                </a:solidFill>
              </a:rPr>
              <a:t>Заспівати пісеньку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679663" y="4814461"/>
            <a:ext cx="13854" cy="3498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Блок-схема: данные 2"/>
          <p:cNvSpPr/>
          <p:nvPr/>
        </p:nvSpPr>
        <p:spPr>
          <a:xfrm>
            <a:off x="899592" y="5176903"/>
            <a:ext cx="3528392" cy="656456"/>
          </a:xfrm>
          <a:prstGeom prst="flowChartInputOutp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Лисичка  з</a:t>
            </a:r>
            <a:r>
              <a:rPr lang="el-GR" sz="2400" dirty="0" smtClean="0">
                <a:solidFill>
                  <a:schemeClr val="tx2">
                    <a:lumMod val="75000"/>
                  </a:schemeClr>
                </a:solidFill>
              </a:rPr>
              <a:t>᾽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їла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2693517" y="5873830"/>
            <a:ext cx="13854" cy="3498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37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uk-UA" sz="40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uk-UA" sz="4000" dirty="0" smtClean="0">
                <a:solidFill>
                  <a:srgbClr val="C00000"/>
                </a:solidFill>
              </a:rPr>
              <a:t>Висновок</a:t>
            </a:r>
            <a:r>
              <a:rPr lang="uk-UA" sz="4000" dirty="0">
                <a:solidFill>
                  <a:srgbClr val="C00000"/>
                </a:solidFill>
              </a:rPr>
              <a:t>:</a:t>
            </a:r>
          </a:p>
          <a:p>
            <a:pPr marL="0" indent="0">
              <a:buNone/>
            </a:pPr>
            <a:endParaRPr lang="uk-UA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uk-UA" i="1" dirty="0" smtClean="0">
                <a:solidFill>
                  <a:schemeClr val="accent3">
                    <a:lumMod val="50000"/>
                  </a:schemeClr>
                </a:solidFill>
              </a:rPr>
              <a:t>Алгоритм </a:t>
            </a:r>
            <a:r>
              <a:rPr lang="uk-UA" i="1" dirty="0">
                <a:solidFill>
                  <a:schemeClr val="accent3">
                    <a:lumMod val="50000"/>
                  </a:schemeClr>
                </a:solidFill>
              </a:rPr>
              <a:t>з розгалуженням включає в себе вибір дії </a:t>
            </a:r>
            <a:r>
              <a:rPr lang="uk-UA" i="1" dirty="0" smtClean="0">
                <a:solidFill>
                  <a:schemeClr val="accent3">
                    <a:lumMod val="50000"/>
                  </a:schemeClr>
                </a:solidFill>
              </a:rPr>
              <a:t>в </a:t>
            </a:r>
            <a:r>
              <a:rPr lang="uk-UA" i="1" dirty="0">
                <a:solidFill>
                  <a:schemeClr val="accent3">
                    <a:lumMod val="50000"/>
                  </a:schemeClr>
                </a:solidFill>
              </a:rPr>
              <a:t>залежності від умови</a:t>
            </a:r>
            <a:endParaRPr lang="ru-RU" i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50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</TotalTime>
  <Words>172</Words>
  <Application>Microsoft Office PowerPoint</Application>
  <PresentationFormat>Экран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Света</dc:creator>
  <cp:lastModifiedBy>Ольга</cp:lastModifiedBy>
  <cp:revision>26</cp:revision>
  <dcterms:created xsi:type="dcterms:W3CDTF">2012-10-12T13:41:39Z</dcterms:created>
  <dcterms:modified xsi:type="dcterms:W3CDTF">2014-11-23T05:06:53Z</dcterms:modified>
</cp:coreProperties>
</file>